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8" r:id="rId4"/>
    <p:sldId id="257" r:id="rId5"/>
    <p:sldId id="260" r:id="rId6"/>
    <p:sldId id="263" r:id="rId7"/>
    <p:sldId id="261" r:id="rId8"/>
    <p:sldId id="264" r:id="rId9"/>
    <p:sldId id="262" r:id="rId10"/>
    <p:sldId id="270" r:id="rId11"/>
    <p:sldId id="269" r:id="rId12"/>
    <p:sldId id="265" r:id="rId13"/>
    <p:sldId id="266" r:id="rId14"/>
    <p:sldId id="267" r:id="rId15"/>
    <p:sldId id="258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000108"/>
            <a:ext cx="7000924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271462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657EE-A16E-40BD-B8CA-285D2634BF6C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4CFD2-1A07-4994-B28B-AE0F663AEA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59CF4-F03A-43F3-BE55-EBA12CD79DFF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194FF-23E0-46BE-881D-BF1F1CB76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92283-508E-49CE-949C-336273DB9987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33326-F008-4419-B1A6-A0E79E76EC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235EF-C942-43C5-9D88-D50EB15CB485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DC7D4-115E-4698-B037-EDBE4526C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9341A-494E-47DB-8AB8-95D5B49D0BA3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CEECE-61CA-41F0-B84A-C2ABE855F4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2A9A7-4B7D-4441-B2FF-33A341FE2BA0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4FF01-F533-48C1-9495-2D42DBC613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91955-8132-45A1-AFB2-6E5F3F202237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3A5AE-B6D8-4024-8207-D9F030680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D5CC8-A722-460C-98DB-5BC73EB492C2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A6599-505A-48F0-B523-1BA6E7327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4DF68-E63B-447F-97EB-6F79F47A1B18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6AB46-88E3-4509-9B25-FE6A160102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76AF6-1373-41C1-8A6D-158D786097AA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DBC3A-9949-4CFE-8DE9-E9D36A68BB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EBEBE-733D-4F91-B3FA-D9593131D630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3D7B3-8AEA-41BE-86A1-34DAA49F30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949836-A849-402D-A1C0-9AAA0E1C3683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FC857B-DAD7-43B3-A656-E452E03C9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 kern="1200">
          <a:ln w="17780" cmpd="sng">
            <a:solidFill>
              <a:srgbClr val="FFFFFF"/>
            </a:solidFill>
            <a:prstDash val="solid"/>
            <a:miter lim="800000"/>
          </a:ln>
          <a:solidFill>
            <a:schemeClr val="tx1"/>
          </a:solidFill>
          <a:effectLst>
            <a:outerShdw blurRad="50800" algn="tl" rotWithShape="0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251520" y="908720"/>
            <a:ext cx="82296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ribl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Тема урока: </a:t>
            </a: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«Округление десятичных дробей»</a:t>
            </a:r>
            <a:endParaRPr kumimoji="0" lang="ru-RU" sz="40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467544" y="3356992"/>
            <a:ext cx="74523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ribl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normalizeH="0" baseline="0" noProof="0" dirty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Учитель по математике:</a:t>
            </a: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err="1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Кальянова</a:t>
            </a:r>
            <a:r>
              <a:rPr lang="ru-RU" sz="2800" b="1" dirty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М.Т.</a:t>
            </a:r>
            <a:endParaRPr kumimoji="0" lang="ru-RU" sz="2800" b="1" i="0" u="none" strike="noStrike" kern="1200" normalizeH="0" baseline="0" noProof="0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2060848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u="sng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7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381,6294 ≈  7000,0=7000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2708920"/>
            <a:ext cx="6912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7</a:t>
            </a:r>
            <a:r>
              <a:rPr lang="ru-RU" sz="4000" b="1" u="sng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3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81,6294 ≈  7400,0=7400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3284984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73</a:t>
            </a:r>
            <a:r>
              <a:rPr lang="ru-RU" sz="4000" b="1" u="sng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8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1,6294 ≈  7380,0=7380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3861048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738</a:t>
            </a:r>
            <a:r>
              <a:rPr lang="ru-RU" sz="4000" b="1" u="sng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1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,6294 ≈  7382,0=7382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4437112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7381,</a:t>
            </a:r>
            <a:r>
              <a:rPr lang="ru-RU" sz="4000" b="1" u="sng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6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294 ≈  7381,6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63688" y="5013176"/>
            <a:ext cx="56886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7381,6</a:t>
            </a:r>
            <a:r>
              <a:rPr lang="ru-RU" sz="4000" b="1" u="sng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2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94 ≈  7381,63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5661248"/>
            <a:ext cx="64516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7381,62</a:t>
            </a:r>
            <a:r>
              <a:rPr lang="ru-RU" sz="4000" b="1" u="sng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9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Arial" pitchFamily="34" charset="0"/>
              </a:rPr>
              <a:t>4 ≈  7381,629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77138" y="764704"/>
            <a:ext cx="30181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Ответы: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051050" y="1773238"/>
            <a:ext cx="27352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/>
              <a:t>283,4 65</a:t>
            </a:r>
            <a:endParaRPr lang="en-US" sz="4400" b="1" dirty="0"/>
          </a:p>
        </p:txBody>
      </p:sp>
      <p:graphicFrame>
        <p:nvGraphicFramePr>
          <p:cNvPr id="16389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4284663" y="1844675"/>
          <a:ext cx="647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Формула" r:id="rId3" imgW="126720" imgH="126720" progId="Equation.3">
                  <p:embed/>
                </p:oleObj>
              </mc:Choice>
              <mc:Fallback>
                <p:oleObj name="Формула" r:id="rId3" imgW="126720" imgH="1267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1844675"/>
                        <a:ext cx="6477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4859338" y="1773238"/>
            <a:ext cx="1943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/>
              <a:t>283,5</a:t>
            </a:r>
            <a:endParaRPr lang="en-US" sz="4400" b="1" dirty="0"/>
          </a:p>
        </p:txBody>
      </p:sp>
      <p:sp>
        <p:nvSpPr>
          <p:cNvPr id="16396" name="Freeform 12"/>
          <p:cNvSpPr>
            <a:spLocks/>
          </p:cNvSpPr>
          <p:nvPr/>
        </p:nvSpPr>
        <p:spPr bwMode="auto">
          <a:xfrm>
            <a:off x="3203848" y="1916832"/>
            <a:ext cx="457200" cy="520700"/>
          </a:xfrm>
          <a:custGeom>
            <a:avLst/>
            <a:gdLst/>
            <a:ahLst/>
            <a:cxnLst>
              <a:cxn ang="0">
                <a:pos x="144" y="4"/>
              </a:cxn>
              <a:cxn ang="0">
                <a:pos x="12" y="88"/>
              </a:cxn>
              <a:cxn ang="0">
                <a:pos x="0" y="280"/>
              </a:cxn>
              <a:cxn ang="0">
                <a:pos x="168" y="328"/>
              </a:cxn>
              <a:cxn ang="0">
                <a:pos x="228" y="316"/>
              </a:cxn>
              <a:cxn ang="0">
                <a:pos x="240" y="280"/>
              </a:cxn>
              <a:cxn ang="0">
                <a:pos x="288" y="112"/>
              </a:cxn>
              <a:cxn ang="0">
                <a:pos x="276" y="40"/>
              </a:cxn>
              <a:cxn ang="0">
                <a:pos x="144" y="4"/>
              </a:cxn>
            </a:cxnLst>
            <a:rect l="0" t="0" r="r" b="b"/>
            <a:pathLst>
              <a:path w="288" h="328">
                <a:moveTo>
                  <a:pt x="144" y="4"/>
                </a:moveTo>
                <a:cubicBezTo>
                  <a:pt x="46" y="16"/>
                  <a:pt x="40" y="5"/>
                  <a:pt x="12" y="88"/>
                </a:cubicBezTo>
                <a:cubicBezTo>
                  <a:pt x="24" y="159"/>
                  <a:pt x="23" y="211"/>
                  <a:pt x="0" y="280"/>
                </a:cubicBezTo>
                <a:cubicBezTo>
                  <a:pt x="57" y="294"/>
                  <a:pt x="111" y="314"/>
                  <a:pt x="168" y="328"/>
                </a:cubicBezTo>
                <a:cubicBezTo>
                  <a:pt x="188" y="324"/>
                  <a:pt x="211" y="327"/>
                  <a:pt x="228" y="316"/>
                </a:cubicBezTo>
                <a:cubicBezTo>
                  <a:pt x="239" y="309"/>
                  <a:pt x="238" y="292"/>
                  <a:pt x="240" y="280"/>
                </a:cubicBezTo>
                <a:cubicBezTo>
                  <a:pt x="254" y="201"/>
                  <a:pt x="247" y="174"/>
                  <a:pt x="288" y="112"/>
                </a:cubicBezTo>
                <a:cubicBezTo>
                  <a:pt x="284" y="88"/>
                  <a:pt x="287" y="62"/>
                  <a:pt x="276" y="40"/>
                </a:cubicBezTo>
                <a:cubicBezTo>
                  <a:pt x="256" y="0"/>
                  <a:pt x="178" y="4"/>
                  <a:pt x="144" y="4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2051050" y="3284538"/>
            <a:ext cx="27352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/>
              <a:t>30 9,746</a:t>
            </a:r>
            <a:endParaRPr lang="en-US" sz="4400" b="1" dirty="0"/>
          </a:p>
        </p:txBody>
      </p:sp>
      <p:graphicFrame>
        <p:nvGraphicFramePr>
          <p:cNvPr id="16400" name="Object 16"/>
          <p:cNvGraphicFramePr>
            <a:graphicFrameLocks noChangeAspect="1"/>
          </p:cNvGraphicFramePr>
          <p:nvPr/>
        </p:nvGraphicFramePr>
        <p:xfrm>
          <a:off x="4284663" y="3355975"/>
          <a:ext cx="647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Формула" r:id="rId5" imgW="126720" imgH="126720" progId="Equation.3">
                  <p:embed/>
                </p:oleObj>
              </mc:Choice>
              <mc:Fallback>
                <p:oleObj name="Формула" r:id="rId5" imgW="126720" imgH="12672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3355975"/>
                        <a:ext cx="6477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859338" y="3284538"/>
            <a:ext cx="1943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/>
              <a:t>310</a:t>
            </a:r>
            <a:endParaRPr lang="en-US" sz="4400" b="1" dirty="0"/>
          </a:p>
        </p:txBody>
      </p:sp>
      <p:sp>
        <p:nvSpPr>
          <p:cNvPr id="16402" name="Freeform 18"/>
          <p:cNvSpPr>
            <a:spLocks/>
          </p:cNvSpPr>
          <p:nvPr/>
        </p:nvSpPr>
        <p:spPr bwMode="auto">
          <a:xfrm>
            <a:off x="2409825" y="3327400"/>
            <a:ext cx="504825" cy="792163"/>
          </a:xfrm>
          <a:custGeom>
            <a:avLst/>
            <a:gdLst/>
            <a:ahLst/>
            <a:cxnLst>
              <a:cxn ang="0">
                <a:pos x="144" y="4"/>
              </a:cxn>
              <a:cxn ang="0">
                <a:pos x="12" y="88"/>
              </a:cxn>
              <a:cxn ang="0">
                <a:pos x="0" y="280"/>
              </a:cxn>
              <a:cxn ang="0">
                <a:pos x="168" y="328"/>
              </a:cxn>
              <a:cxn ang="0">
                <a:pos x="228" y="316"/>
              </a:cxn>
              <a:cxn ang="0">
                <a:pos x="240" y="280"/>
              </a:cxn>
              <a:cxn ang="0">
                <a:pos x="288" y="112"/>
              </a:cxn>
              <a:cxn ang="0">
                <a:pos x="276" y="40"/>
              </a:cxn>
              <a:cxn ang="0">
                <a:pos x="144" y="4"/>
              </a:cxn>
            </a:cxnLst>
            <a:rect l="0" t="0" r="r" b="b"/>
            <a:pathLst>
              <a:path w="288" h="328">
                <a:moveTo>
                  <a:pt x="144" y="4"/>
                </a:moveTo>
                <a:cubicBezTo>
                  <a:pt x="46" y="16"/>
                  <a:pt x="40" y="5"/>
                  <a:pt x="12" y="88"/>
                </a:cubicBezTo>
                <a:cubicBezTo>
                  <a:pt x="24" y="159"/>
                  <a:pt x="23" y="211"/>
                  <a:pt x="0" y="280"/>
                </a:cubicBezTo>
                <a:cubicBezTo>
                  <a:pt x="57" y="294"/>
                  <a:pt x="111" y="314"/>
                  <a:pt x="168" y="328"/>
                </a:cubicBezTo>
                <a:cubicBezTo>
                  <a:pt x="188" y="324"/>
                  <a:pt x="211" y="327"/>
                  <a:pt x="228" y="316"/>
                </a:cubicBezTo>
                <a:cubicBezTo>
                  <a:pt x="239" y="309"/>
                  <a:pt x="238" y="292"/>
                  <a:pt x="240" y="280"/>
                </a:cubicBezTo>
                <a:cubicBezTo>
                  <a:pt x="254" y="201"/>
                  <a:pt x="247" y="174"/>
                  <a:pt x="288" y="112"/>
                </a:cubicBezTo>
                <a:cubicBezTo>
                  <a:pt x="284" y="88"/>
                  <a:pt x="287" y="62"/>
                  <a:pt x="276" y="40"/>
                </a:cubicBezTo>
                <a:cubicBezTo>
                  <a:pt x="256" y="0"/>
                  <a:pt x="178" y="4"/>
                  <a:pt x="144" y="4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2051050" y="4899025"/>
            <a:ext cx="27352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/>
              <a:t>543,8 97</a:t>
            </a:r>
            <a:endParaRPr lang="en-US" sz="4400" b="1" dirty="0"/>
          </a:p>
        </p:txBody>
      </p:sp>
      <p:graphicFrame>
        <p:nvGraphicFramePr>
          <p:cNvPr id="16405" name="Object 21"/>
          <p:cNvGraphicFramePr>
            <a:graphicFrameLocks noChangeAspect="1"/>
          </p:cNvGraphicFramePr>
          <p:nvPr/>
        </p:nvGraphicFramePr>
        <p:xfrm>
          <a:off x="4284663" y="4970463"/>
          <a:ext cx="647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Формула" r:id="rId7" imgW="126720" imgH="126720" progId="Equation.3">
                  <p:embed/>
                </p:oleObj>
              </mc:Choice>
              <mc:Fallback>
                <p:oleObj name="Формула" r:id="rId7" imgW="126720" imgH="12672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4970463"/>
                        <a:ext cx="6477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6" name="Text Box 22"/>
          <p:cNvSpPr txBox="1">
            <a:spLocks noChangeArrowheads="1"/>
          </p:cNvSpPr>
          <p:nvPr/>
        </p:nvSpPr>
        <p:spPr bwMode="auto">
          <a:xfrm>
            <a:off x="4859338" y="4899025"/>
            <a:ext cx="1943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/>
              <a:t>543,90</a:t>
            </a:r>
            <a:endParaRPr lang="en-US" sz="4400" b="1" dirty="0"/>
          </a:p>
        </p:txBody>
      </p:sp>
      <p:sp>
        <p:nvSpPr>
          <p:cNvPr id="16407" name="Freeform 23"/>
          <p:cNvSpPr>
            <a:spLocks/>
          </p:cNvSpPr>
          <p:nvPr/>
        </p:nvSpPr>
        <p:spPr bwMode="auto">
          <a:xfrm>
            <a:off x="3203848" y="5013176"/>
            <a:ext cx="431800" cy="576263"/>
          </a:xfrm>
          <a:custGeom>
            <a:avLst/>
            <a:gdLst/>
            <a:ahLst/>
            <a:cxnLst>
              <a:cxn ang="0">
                <a:pos x="144" y="4"/>
              </a:cxn>
              <a:cxn ang="0">
                <a:pos x="12" y="88"/>
              </a:cxn>
              <a:cxn ang="0">
                <a:pos x="0" y="280"/>
              </a:cxn>
              <a:cxn ang="0">
                <a:pos x="168" y="328"/>
              </a:cxn>
              <a:cxn ang="0">
                <a:pos x="228" y="316"/>
              </a:cxn>
              <a:cxn ang="0">
                <a:pos x="240" y="280"/>
              </a:cxn>
              <a:cxn ang="0">
                <a:pos x="288" y="112"/>
              </a:cxn>
              <a:cxn ang="0">
                <a:pos x="276" y="40"/>
              </a:cxn>
              <a:cxn ang="0">
                <a:pos x="144" y="4"/>
              </a:cxn>
            </a:cxnLst>
            <a:rect l="0" t="0" r="r" b="b"/>
            <a:pathLst>
              <a:path w="288" h="328">
                <a:moveTo>
                  <a:pt x="144" y="4"/>
                </a:moveTo>
                <a:cubicBezTo>
                  <a:pt x="46" y="16"/>
                  <a:pt x="40" y="5"/>
                  <a:pt x="12" y="88"/>
                </a:cubicBezTo>
                <a:cubicBezTo>
                  <a:pt x="24" y="159"/>
                  <a:pt x="23" y="211"/>
                  <a:pt x="0" y="280"/>
                </a:cubicBezTo>
                <a:cubicBezTo>
                  <a:pt x="57" y="294"/>
                  <a:pt x="111" y="314"/>
                  <a:pt x="168" y="328"/>
                </a:cubicBezTo>
                <a:cubicBezTo>
                  <a:pt x="188" y="324"/>
                  <a:pt x="211" y="327"/>
                  <a:pt x="228" y="316"/>
                </a:cubicBezTo>
                <a:cubicBezTo>
                  <a:pt x="239" y="309"/>
                  <a:pt x="238" y="292"/>
                  <a:pt x="240" y="280"/>
                </a:cubicBezTo>
                <a:cubicBezTo>
                  <a:pt x="254" y="201"/>
                  <a:pt x="247" y="174"/>
                  <a:pt x="288" y="112"/>
                </a:cubicBezTo>
                <a:cubicBezTo>
                  <a:pt x="284" y="88"/>
                  <a:pt x="287" y="62"/>
                  <a:pt x="276" y="40"/>
                </a:cubicBezTo>
                <a:cubicBezTo>
                  <a:pt x="256" y="0"/>
                  <a:pt x="178" y="4"/>
                  <a:pt x="144" y="4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14" name="Text Box 30"/>
          <p:cNvSpPr txBox="1">
            <a:spLocks noChangeArrowheads="1"/>
          </p:cNvSpPr>
          <p:nvPr/>
        </p:nvSpPr>
        <p:spPr bwMode="auto">
          <a:xfrm>
            <a:off x="2627313" y="333375"/>
            <a:ext cx="41767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Восстановите запись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 animBg="1"/>
      <p:bldP spid="16402" grpId="0" animBg="1"/>
      <p:bldP spid="1640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64704"/>
            <a:ext cx="769960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Долина реки 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Мидаграбиндон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2530" name="Picture 2" descr="Поход по Северной Осетии с восхождением на Казбек, Кавказ, ЭкстримГид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8280920" cy="3387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484784"/>
            <a:ext cx="835292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219075" algn="l"/>
                <a:tab pos="1584325" algn="l"/>
                <a:tab pos="2478088" algn="l"/>
                <a:tab pos="3406775" algn="l"/>
              </a:tabLst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Округлите до подчеркнутого разряда</a:t>
            </a:r>
          </a:p>
          <a:p>
            <a:pPr lvl="0">
              <a:tabLst>
                <a:tab pos="219075" algn="l"/>
                <a:tab pos="1584325" algn="l"/>
                <a:tab pos="2478088" algn="l"/>
                <a:tab pos="3406775" algn="l"/>
              </a:tabLst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219075" algn="l"/>
                <a:tab pos="1584325" algn="l"/>
                <a:tab pos="2478088" algn="l"/>
                <a:tab pos="3406775" algn="l"/>
              </a:tabLst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	 188,</a:t>
            </a:r>
            <a:r>
              <a:rPr lang="ru-RU" sz="2000" u="sng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	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М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189,00	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lang="ru-RU" sz="2000" dirty="0"/>
              <a:t>188,60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 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lang="ru-RU" sz="2000" dirty="0"/>
              <a:t>188,70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219075" algn="l"/>
                <a:tab pos="1584325" algn="l"/>
                <a:tab pos="2478088" algn="l"/>
                <a:tab pos="3406775" algn="l"/>
              </a:tabLst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lang="ru-RU" sz="2000" dirty="0"/>
              <a:t>3</a:t>
            </a:r>
            <a:r>
              <a:rPr lang="ru-RU" sz="2000" u="sng" dirty="0"/>
              <a:t>0</a:t>
            </a:r>
            <a:r>
              <a:rPr lang="ru-RU" sz="2000" dirty="0"/>
              <a:t>4,3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—</a:t>
            </a:r>
            <a:r>
              <a:rPr lang="ru-RU" sz="2000" dirty="0"/>
              <a:t>310,0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—</a:t>
            </a:r>
            <a:r>
              <a:rPr lang="ru-RU" sz="2000" dirty="0"/>
              <a:t>305,3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 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Е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lang="ru-RU" sz="2000" dirty="0"/>
              <a:t>300,0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219075" algn="l"/>
                <a:tab pos="1584325" algn="l"/>
                <a:tab pos="2478088" algn="l"/>
                <a:tab pos="3406775" algn="l"/>
              </a:tabLst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	 </a:t>
            </a:r>
            <a:r>
              <a:rPr lang="ru-RU" sz="2000" dirty="0"/>
              <a:t>625,12</a:t>
            </a:r>
            <a:r>
              <a:rPr lang="ru-RU" sz="2000" u="sng" dirty="0"/>
              <a:t>8</a:t>
            </a:r>
            <a:r>
              <a:rPr lang="ru-RU" sz="2000" dirty="0"/>
              <a:t>8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lang="ru-RU" sz="2000" dirty="0"/>
              <a:t>625,1200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Й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lang="ru-RU" sz="2000" dirty="0"/>
              <a:t>625,1290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Я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lang="ru-RU" sz="2000" dirty="0"/>
              <a:t>625,1280 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219075" algn="l"/>
                <a:tab pos="1584325" algn="l"/>
                <a:tab pos="2478088" algn="l"/>
                <a:tab pos="3406775" algn="l"/>
              </a:tabLst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	 </a:t>
            </a:r>
            <a:r>
              <a:rPr lang="ru-RU" sz="2000" dirty="0"/>
              <a:t>0,2</a:t>
            </a:r>
            <a:r>
              <a:rPr lang="ru-RU" sz="2000" u="sng" dirty="0"/>
              <a:t>8</a:t>
            </a:r>
            <a:r>
              <a:rPr lang="ru-RU" sz="2000" dirty="0"/>
              <a:t>1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Г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lang="ru-RU" sz="2000" dirty="0"/>
              <a:t>0,280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Д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lang="ru-RU" sz="2000" dirty="0"/>
              <a:t>0,300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 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lang="ru-RU" sz="2000" dirty="0"/>
              <a:t>0,290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219075" algn="l"/>
                <a:tab pos="1584325" algn="l"/>
                <a:tab pos="2478088" algn="l"/>
                <a:tab pos="3406775" algn="l"/>
              </a:tabLst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	 </a:t>
            </a:r>
            <a:r>
              <a:rPr lang="ru-RU" sz="2000" dirty="0"/>
              <a:t>2</a:t>
            </a:r>
            <a:r>
              <a:rPr lang="ru-RU" sz="2000" u="sng" dirty="0"/>
              <a:t>6</a:t>
            </a:r>
            <a:r>
              <a:rPr lang="ru-RU" sz="2000" dirty="0"/>
              <a:t>3,42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— </a:t>
            </a:r>
            <a:r>
              <a:rPr lang="ru-RU" sz="2000" dirty="0"/>
              <a:t>270,00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Л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—</a:t>
            </a:r>
            <a:r>
              <a:rPr lang="ru-RU" sz="2000" dirty="0"/>
              <a:t>263,0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А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— </a:t>
            </a:r>
            <a:r>
              <a:rPr lang="ru-RU" sz="2000" dirty="0"/>
              <a:t>260,00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219075" algn="l"/>
                <a:tab pos="1584325" algn="l"/>
                <a:tab pos="2478088" algn="l"/>
                <a:tab pos="3406775" algn="l"/>
              </a:tabLst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6.	 7</a:t>
            </a:r>
            <a:r>
              <a:rPr lang="ru-RU" sz="2000" u="sng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69	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Л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7200	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У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7100	 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Я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— 7000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219075" algn="l"/>
                <a:tab pos="1584325" algn="l"/>
                <a:tab pos="2478088" algn="l"/>
                <a:tab pos="3406775" algn="l"/>
              </a:tabLst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7.	 </a:t>
            </a:r>
            <a:r>
              <a:rPr lang="ru-RU" sz="2000" dirty="0"/>
              <a:t>3</a:t>
            </a:r>
            <a:r>
              <a:rPr lang="ru-RU" sz="2000" u="sng" dirty="0"/>
              <a:t>2,</a:t>
            </a:r>
            <a:r>
              <a:rPr lang="ru-RU" sz="2000" dirty="0"/>
              <a:t>672340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— </a:t>
            </a:r>
            <a:r>
              <a:rPr lang="ru-RU" sz="2000" dirty="0"/>
              <a:t>32,000000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lang="ru-RU" sz="2000" dirty="0"/>
              <a:t>33,000000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— </a:t>
            </a:r>
            <a:r>
              <a:rPr lang="ru-RU" sz="2000" dirty="0"/>
              <a:t>32,60000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tabLst>
                <a:tab pos="219075" algn="l"/>
                <a:tab pos="1584325" algn="l"/>
                <a:tab pos="2478088" algn="l"/>
                <a:tab pos="3406775" algn="l"/>
              </a:tabLst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8.	 </a:t>
            </a:r>
            <a:r>
              <a:rPr lang="ru-RU" sz="2000" dirty="0"/>
              <a:t>51,</a:t>
            </a:r>
            <a:r>
              <a:rPr lang="ru-RU" sz="2000" u="sng" dirty="0"/>
              <a:t>9</a:t>
            </a:r>
            <a:r>
              <a:rPr lang="ru-RU" sz="2000" dirty="0"/>
              <a:t>908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— </a:t>
            </a:r>
            <a:r>
              <a:rPr lang="ru-RU" sz="2000" dirty="0"/>
              <a:t>51,0000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lang="ru-RU" sz="2000" dirty="0"/>
              <a:t>52,0000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lang="ru-RU" sz="2000" dirty="0"/>
              <a:t>51,9000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548680"/>
            <a:ext cx="674736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 «Дешифровщик».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1720" y="476672"/>
            <a:ext cx="553767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Водопад </a:t>
            </a:r>
            <a:r>
              <a:rPr lang="ru-RU" sz="4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Зейгалан</a:t>
            </a: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9" name="Picture 7" descr="Зейгалан или Большой Зейгеланский водопад - БАШТУРИСТ. Туриз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12776"/>
            <a:ext cx="4762500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7" name="Picture 5" descr="Большой Зейгелан - Россия, Республика Северная Осетия-Алания - Фотографии на карте.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996952"/>
            <a:ext cx="2484276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5" name="Picture 3" descr="Ледолазанье. Кавказ. Северная Осетия. Ущелье Мидаграбин / Ледолазание / Mountain.RU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3006379"/>
            <a:ext cx="2276252" cy="3246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620688"/>
            <a:ext cx="1214438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691680" y="548680"/>
            <a:ext cx="6174432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340768"/>
            <a:ext cx="79928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tx2">
                    <a:lumMod val="50000"/>
                  </a:schemeClr>
                </a:solidFill>
              </a:rPr>
              <a:t>№ 380(</a:t>
            </a:r>
            <a:r>
              <a:rPr lang="ru-RU" sz="4400" b="1" dirty="0" err="1">
                <a:solidFill>
                  <a:schemeClr val="tx2">
                    <a:lumMod val="50000"/>
                  </a:schemeClr>
                </a:solidFill>
              </a:rPr>
              <a:t>б,г</a:t>
            </a:r>
            <a:r>
              <a:rPr lang="ru-RU" sz="4400" b="1" dirty="0">
                <a:solidFill>
                  <a:schemeClr val="tx2">
                    <a:lumMod val="50000"/>
                  </a:schemeClr>
                </a:solidFill>
              </a:rPr>
              <a:t>),382(б),383(б).</a:t>
            </a:r>
          </a:p>
          <a:p>
            <a:endParaRPr lang="ru-RU" sz="2800" b="1" u="sng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800" b="1" u="sng" dirty="0">
                <a:solidFill>
                  <a:schemeClr val="tx2">
                    <a:lumMod val="50000"/>
                  </a:schemeClr>
                </a:solidFill>
              </a:rPr>
              <a:t>Дополнительное задание:</a:t>
            </a:r>
            <a:r>
              <a:rPr lang="ru-RU" sz="2800" u="sng" dirty="0"/>
              <a:t> </a:t>
            </a:r>
          </a:p>
          <a:p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Андрей Петрович купил американский автомобиль, на спидометре которого скорость измеряется в милях в час. 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Американская миля равна 1609 м. Какова скорость  автомобиля в километрах в час, если спидометр показывает 42 мили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в час? Ответ округлите до целого числа.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325961"/>
            <a:ext cx="8496944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3000" b="1" i="1" dirty="0">
                <a:solidFill>
                  <a:schemeClr val="tx2">
                    <a:lumMod val="50000"/>
                  </a:schemeClr>
                </a:solidFill>
              </a:rPr>
              <a:t>Прочитайте приближенные  равенства</a:t>
            </a:r>
          </a:p>
          <a:p>
            <a:endParaRPr lang="ru-RU" sz="40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а) 7,379 ≈ 7,4;	г) 12,3821 ≈ 12,382;</a:t>
            </a:r>
          </a:p>
          <a:p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б) 0,247 ≈ 0,25;	 </a:t>
            </a:r>
            <a:r>
              <a:rPr lang="ru-RU" sz="4000" b="1" dirty="0" err="1">
                <a:solidFill>
                  <a:schemeClr val="tx2">
                    <a:lumMod val="50000"/>
                  </a:schemeClr>
                </a:solidFill>
              </a:rPr>
              <a:t>д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) 2,803 ≈ 2,8;</a:t>
            </a:r>
          </a:p>
          <a:p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в) 9,5002 ≈ 10;	 е) 5,981 ≈ 6.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548680"/>
            <a:ext cx="4926733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indent="228600">
              <a:tabLst>
                <a:tab pos="436563" algn="l"/>
              </a:tabLst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Устная работа.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692696"/>
            <a:ext cx="4728923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Прочитать число: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2564904"/>
            <a:ext cx="4301177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lvl="0"/>
            <a:r>
              <a:rPr lang="ru-RU" sz="4800" b="1" dirty="0">
                <a:solidFill>
                  <a:schemeClr val="tx2">
                    <a:lumMod val="75000"/>
                  </a:schemeClr>
                </a:solidFill>
              </a:rPr>
              <a:t>375691,45783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95736" y="404664"/>
            <a:ext cx="504056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классу. </a:t>
            </a:r>
            <a:endParaRPr kumimoji="0" lang="ru-RU" sz="4400" b="1" i="0" u="none" strike="noStrike" normalizeH="0" baseline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971600" y="1022539"/>
            <a:ext cx="784887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Выбрать предложения, в которых речь идет о приближенных значениях.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. В корзине 17 грибов.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 Расстояние между ст.Архонская и Владикавказом равно 12 км.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 На полке 40 книг.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 Население нашей станицы 12 тыс. человек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 . В алфавите 33 буквы.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Фотографии автора :: TDI2 :: Клуб Foto.ru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8280920" cy="1256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67744" y="404664"/>
            <a:ext cx="5329985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Главный Кавказский Хребет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492896"/>
            <a:ext cx="1086644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hardEdg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Уазахох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62" name="Picture 6" descr="Галерея - Категория: Нац. парк Алания - Файл: Гора Уаза-хох - Заповедная Россия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852936"/>
            <a:ext cx="2304256" cy="1537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4" name="Picture 8" descr="Восточная Дигория, Уалагком, январь 2007 (Северная Осетия-Алания, Россия)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2924944"/>
            <a:ext cx="2448272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851920" y="2492896"/>
            <a:ext cx="1134926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hardEdg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Кионхох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72200" y="2492896"/>
            <a:ext cx="1257588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hardEdg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Кариухох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66" name="Picture 10" descr="Фотографии автора :: Нарцисс :: Клуб Foto.ru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2924944"/>
            <a:ext cx="2232248" cy="153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339752" y="4653136"/>
            <a:ext cx="1113703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hardEdg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Тбаухох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68" name="Picture 12" descr="Уациллахох. Западная вершина массива Тбаухох, северный гребень Донченты. Ноябрь 2008 г.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5085184"/>
            <a:ext cx="2448272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076056" y="4653136"/>
            <a:ext cx="1915717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hardEdg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Столовая гора </a:t>
            </a:r>
          </a:p>
        </p:txBody>
      </p:sp>
      <p:pic>
        <p:nvPicPr>
          <p:cNvPr id="19470" name="Picture 14" descr="alfiyakh: О вкусах не спорят?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5054492"/>
            <a:ext cx="2437985" cy="1398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115616" y="4365104"/>
            <a:ext cx="856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3,5 км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283968" y="4437112"/>
            <a:ext cx="599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3км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092280" y="4437112"/>
            <a:ext cx="856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3,4 км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187624" y="5949280"/>
            <a:ext cx="599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3км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308304" y="5805264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2,9к</a:t>
            </a:r>
            <a:r>
              <a:rPr lang="ru-RU" dirty="0"/>
              <a:t>м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548680"/>
            <a:ext cx="6624736" cy="830997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Подчеркните разряд, до которого нужно округлить число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9632" y="1772816"/>
            <a:ext cx="6624736" cy="830997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Сравните цифру, расположенную справа от этого разряда, с цифрой 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3140968"/>
            <a:ext cx="3240360" cy="830997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Эта цифра, меньше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0" y="3140968"/>
            <a:ext cx="4032448" cy="830997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Эта цифра 5 или цифра, больше 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4221088"/>
            <a:ext cx="3240360" cy="1938992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Замените нулями все цифры, расположенные правее подчеркнутого разряда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0" y="4365104"/>
            <a:ext cx="4104456" cy="1938992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Увеличьте цифру подчеркнутого разряда на 1 и все цифры, расположенные правее нее, замените нулями</a:t>
            </a:r>
          </a:p>
        </p:txBody>
      </p:sp>
      <p:cxnSp>
        <p:nvCxnSpPr>
          <p:cNvPr id="9" name="Прямая со стрелкой 8"/>
          <p:cNvCxnSpPr>
            <a:stCxn id="2" idx="2"/>
            <a:endCxn id="3" idx="0"/>
          </p:cNvCxnSpPr>
          <p:nvPr/>
        </p:nvCxnSpPr>
        <p:spPr>
          <a:xfrm>
            <a:off x="4572000" y="1379677"/>
            <a:ext cx="0" cy="393139"/>
          </a:xfrm>
          <a:prstGeom prst="straightConnector1">
            <a:avLst/>
          </a:prstGeom>
          <a:ln w="38100"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3" idx="2"/>
          </p:cNvCxnSpPr>
          <p:nvPr/>
        </p:nvCxnSpPr>
        <p:spPr>
          <a:xfrm flipH="1">
            <a:off x="2267744" y="2603813"/>
            <a:ext cx="2304256" cy="465147"/>
          </a:xfrm>
          <a:prstGeom prst="straightConnector1">
            <a:avLst/>
          </a:prstGeom>
          <a:ln w="38100"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3" idx="2"/>
            <a:endCxn id="5" idx="0"/>
          </p:cNvCxnSpPr>
          <p:nvPr/>
        </p:nvCxnSpPr>
        <p:spPr>
          <a:xfrm>
            <a:off x="4572000" y="2603813"/>
            <a:ext cx="2016224" cy="537155"/>
          </a:xfrm>
          <a:prstGeom prst="straightConnector1">
            <a:avLst/>
          </a:prstGeom>
          <a:ln w="38100"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2"/>
            <a:endCxn id="6" idx="0"/>
          </p:cNvCxnSpPr>
          <p:nvPr/>
        </p:nvCxnSpPr>
        <p:spPr>
          <a:xfrm rot="5400000">
            <a:off x="2035171" y="4096526"/>
            <a:ext cx="249123" cy="1588"/>
          </a:xfrm>
          <a:prstGeom prst="straightConnector1">
            <a:avLst/>
          </a:prstGeom>
          <a:ln w="38100"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5" idx="2"/>
            <a:endCxn id="7" idx="0"/>
          </p:cNvCxnSpPr>
          <p:nvPr/>
        </p:nvCxnSpPr>
        <p:spPr>
          <a:xfrm>
            <a:off x="6588224" y="3971965"/>
            <a:ext cx="36004" cy="393139"/>
          </a:xfrm>
          <a:prstGeom prst="straightConnector1">
            <a:avLst/>
          </a:prstGeom>
          <a:ln w="38100"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0"/>
            <a:ext cx="83529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3200" dirty="0">
                <a:solidFill>
                  <a:schemeClr val="tx2">
                    <a:lumMod val="50000"/>
                  </a:schemeClr>
                </a:solidFill>
              </a:rPr>
              <a:t>Прочитайте записи и скажите, до какого разряда округлены числа:</a:t>
            </a:r>
          </a:p>
          <a:p>
            <a:pPr marL="514350" indent="-514350">
              <a:buAutoNum type="arabicPeriod"/>
            </a:pP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  <a:p>
            <a:pPr marL="2332038" lvl="0" eaLnBrk="0" hangingPunct="0">
              <a:tabLst>
                <a:tab pos="361950" algn="l"/>
              </a:tabLst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486 573 ≈486 570;	</a:t>
            </a:r>
          </a:p>
          <a:p>
            <a:pPr marL="2332038" lvl="0" eaLnBrk="0" hangingPunct="0">
              <a:tabLst>
                <a:tab pos="361950" algn="l"/>
              </a:tabLst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48,6 573 ≈ 48,7;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332038" lvl="0" eaLnBrk="0" hangingPunct="0">
              <a:tabLst>
                <a:tab pos="361950" algn="l"/>
              </a:tabLst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486 573 ≈ 500 000;	</a:t>
            </a:r>
          </a:p>
          <a:p>
            <a:pPr marL="2332038" lvl="0" eaLnBrk="0" hangingPunct="0">
              <a:tabLst>
                <a:tab pos="361950" algn="l"/>
              </a:tabLst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 1,75 309 ≈ 2 2;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332038" lvl="0" eaLnBrk="0" hangingPunct="0">
              <a:tabLst>
                <a:tab pos="361950" algn="l"/>
              </a:tabLst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2 175 309 ≈ 2 180 000;          </a:t>
            </a:r>
          </a:p>
          <a:p>
            <a:pPr marL="2332038" lvl="0" eaLnBrk="0" hangingPunct="0">
              <a:tabLst>
                <a:tab pos="361950" algn="l"/>
              </a:tabLst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 1,75 309 ≈ 2 1,75 3.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428875"/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43808" y="2348880"/>
            <a:ext cx="475252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tabLst>
                <a:tab pos="215900" algn="l"/>
              </a:tabLst>
            </a:pP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У,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№ 380(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а,в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lang="ru-RU" sz="36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>
              <a:tabLst>
                <a:tab pos="215900" algn="l"/>
              </a:tabLst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У,№ 383(а).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tabLst>
                <a:tab pos="215900" algn="l"/>
              </a:tabLst>
            </a:pPr>
            <a:endParaRPr lang="ru-RU" sz="36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764704"/>
            <a:ext cx="7573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Решение упражнений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7" y="2564904"/>
          <a:ext cx="8352926" cy="184730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952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5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2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3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56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90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54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Тысяч 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26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26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Сотен 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Десятков</a:t>
                      </a: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26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26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Единиц 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26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26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Десятые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26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26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Сотые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26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26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Тысячные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7188">
                <a:tc>
                  <a:txBody>
                    <a:bodyPr/>
                    <a:lstStyle/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 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 </a:t>
                      </a:r>
                      <a:endParaRPr lang="ru-RU" sz="24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 </a:t>
                      </a:r>
                      <a:endParaRPr lang="ru-RU" sz="24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 </a:t>
                      </a:r>
                      <a:endParaRPr lang="ru-RU" sz="24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 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 </a:t>
                      </a:r>
                      <a:endParaRPr lang="ru-RU" sz="24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 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55576" y="836712"/>
            <a:ext cx="80035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Округлите число 7381,6294 до:</a:t>
            </a:r>
            <a:endParaRPr kumimoji="0" lang="ru-RU" sz="4000" b="1" i="0" u="none" strike="noStrike" cap="none" normalizeH="0" baseline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резентация клетка с красной рамко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клетка с красной рамкой</Template>
  <TotalTime>424</TotalTime>
  <Words>325</Words>
  <Application>Microsoft Office PowerPoint</Application>
  <PresentationFormat>Экран (4:3)</PresentationFormat>
  <Paragraphs>109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Helvetica</vt:lpstr>
      <vt:lpstr>Times New Roman</vt:lpstr>
      <vt:lpstr>Презентация клетка с красной рамкой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sarmatik@dnevnik.ru</cp:lastModifiedBy>
  <cp:revision>49</cp:revision>
  <dcterms:created xsi:type="dcterms:W3CDTF">2011-07-30T18:26:11Z</dcterms:created>
  <dcterms:modified xsi:type="dcterms:W3CDTF">2019-02-28T13:02:39Z</dcterms:modified>
</cp:coreProperties>
</file>